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notesMasterIdLst>
    <p:notesMasterId r:id="rId10"/>
  </p:notesMasterIdLst>
  <p:sldIdLst>
    <p:sldId id="259" r:id="rId2"/>
    <p:sldId id="294" r:id="rId3"/>
    <p:sldId id="295" r:id="rId4"/>
    <p:sldId id="296" r:id="rId5"/>
    <p:sldId id="297" r:id="rId6"/>
    <p:sldId id="299" r:id="rId7"/>
    <p:sldId id="301" r:id="rId8"/>
    <p:sldId id="30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21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0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26C3A-94A3-4420-8325-01D235E6647B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37471-838A-487A-9003-A3F457457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471-838A-487A-9003-A3F457457B4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248401"/>
            <a:ext cx="2844800" cy="365125"/>
          </a:xfrm>
        </p:spPr>
        <p:txBody>
          <a:bodyPr/>
          <a:lstStyle/>
          <a:p>
            <a:fld id="{C547F26A-4412-4CB0-8E32-7B9FB744FB62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248401"/>
            <a:ext cx="3860800" cy="365125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27760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ound Single Corner Rectangle 8"/>
          <p:cNvSpPr/>
          <p:nvPr userDrawn="1"/>
        </p:nvSpPr>
        <p:spPr>
          <a:xfrm>
            <a:off x="0" y="152400"/>
            <a:ext cx="9550400" cy="990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Oval 9"/>
          <p:cNvSpPr/>
          <p:nvPr userDrawn="1"/>
        </p:nvSpPr>
        <p:spPr>
          <a:xfrm>
            <a:off x="11277600" y="6096000"/>
            <a:ext cx="914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264276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chemeClr val="tx1"/>
                </a:solidFill>
                <a:cs typeface="B Koodak" pitchFamily="2" charset="-78"/>
              </a:defRPr>
            </a:lvl1pPr>
          </a:lstStyle>
          <a:p>
            <a:fld id="{96CA59DA-CF71-432A-A6E8-A0CAE3BE4EB4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855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pic>
        <p:nvPicPr>
          <p:cNvPr id="1026" name="Picture 2" descr="C:\Users\eshaghyan.s\Desktop\New folder (7)\لوگو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0" y="0"/>
            <a:ext cx="1471131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F2F-C401-4895-B5F2-C8BC5A818E05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277600" y="6264276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cs typeface="B Koodak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CA59DA-CF71-432A-A6E8-A0CAE3BE4EB4}" type="slidenum">
              <a:rPr kumimoji="0" lang="fa-I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Koodak" pitchFamily="2" charset="-78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DF0F-7309-44A5-8DCF-3D1D85F9171F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277600" y="6264276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cs typeface="B Koodak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CA59DA-CF71-432A-A6E8-A0CAE3BE4EB4}" type="slidenum">
              <a:rPr kumimoji="0" lang="fa-I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Koodak" pitchFamily="2" charset="-78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3201"/>
            <a:ext cx="10972800" cy="3382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CF5-0ADF-44F0-9323-E2A4A2F7DD2B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264276"/>
            <a:ext cx="812800" cy="365125"/>
          </a:xfrm>
          <a:prstGeom prst="rect">
            <a:avLst/>
          </a:prstGeom>
        </p:spPr>
        <p:txBody>
          <a:bodyPr/>
          <a:lstStyle/>
          <a:p>
            <a:fld id="{96CA59DA-CF71-432A-A6E8-A0CAE3BE4EB4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BD78-9220-40C3-B5E2-50650575F6C3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248401"/>
            <a:ext cx="812800" cy="365125"/>
          </a:xfrm>
          <a:prstGeom prst="rect">
            <a:avLst/>
          </a:prstGeom>
        </p:spPr>
        <p:txBody>
          <a:bodyPr/>
          <a:lstStyle/>
          <a:p>
            <a:fld id="{96CA59DA-CF71-432A-A6E8-A0CAE3BE4E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shaghyan.s\Desktop\111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80800" cy="2819400"/>
          </a:xfrm>
          <a:prstGeom prst="rect">
            <a:avLst/>
          </a:prstGeom>
          <a:noFill/>
        </p:spPr>
      </p:pic>
      <p:sp>
        <p:nvSpPr>
          <p:cNvPr id="11" name="Round Single Corner Rectangle 10"/>
          <p:cNvSpPr/>
          <p:nvPr userDrawn="1"/>
        </p:nvSpPr>
        <p:spPr>
          <a:xfrm>
            <a:off x="11277600" y="0"/>
            <a:ext cx="914400" cy="6858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 userDrawn="1"/>
        </p:nvSpPr>
        <p:spPr>
          <a:xfrm>
            <a:off x="11277600" y="6096000"/>
            <a:ext cx="914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3458-E804-4A1D-A106-B50B7E6F2C74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277600" y="6264282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cs typeface="B Koodak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CA59DA-CF71-432A-A6E8-A0CAE3BE4EB4}" type="slidenum">
              <a:rPr kumimoji="0" lang="fa-I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Koodak" pitchFamily="2" charset="-78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Koodak" pitchFamily="2" charset="-78"/>
            </a:endParaRPr>
          </a:p>
        </p:txBody>
      </p:sp>
      <p:pic>
        <p:nvPicPr>
          <p:cNvPr id="2050" name="Picture 2" descr="C:\Users\eshaghyan.s\Desktop\لوگو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0800" y="228601"/>
            <a:ext cx="1727200" cy="1431417"/>
          </a:xfrm>
          <a:prstGeom prst="rect">
            <a:avLst/>
          </a:prstGeom>
          <a:noFill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0" y="3352800"/>
            <a:ext cx="8940800" cy="1143000"/>
          </a:xfrm>
        </p:spPr>
        <p:txBody>
          <a:bodyPr/>
          <a:lstStyle>
            <a:lvl1pPr>
              <a:defRPr>
                <a:cs typeface="B Titr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</p:spTree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127760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11277600" y="6096000"/>
            <a:ext cx="914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1"/>
            <a:ext cx="10972800" cy="3382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13FD-E061-4C72-AE4D-8FC60ADC3D03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264276"/>
            <a:ext cx="812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tx1"/>
                </a:solidFill>
                <a:cs typeface="B Koodak" pitchFamily="2" charset="-78"/>
              </a:defRPr>
            </a:lvl1pPr>
          </a:lstStyle>
          <a:p>
            <a:fld id="{96CA59DA-CF71-432A-A6E8-A0CAE3BE4EB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ound Single Corner Rectangle 6"/>
          <p:cNvSpPr/>
          <p:nvPr userDrawn="1"/>
        </p:nvSpPr>
        <p:spPr>
          <a:xfrm>
            <a:off x="0" y="152400"/>
            <a:ext cx="9550400" cy="990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Users\eshaghyan.s\Desktop\New folder (7)\لوگو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2"/>
            <a:ext cx="1471129" cy="12191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127760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 userDrawn="1"/>
        </p:nvSpPr>
        <p:spPr>
          <a:xfrm>
            <a:off x="11277600" y="6096000"/>
            <a:ext cx="914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2B3C-EA01-4129-9BB8-E5770443EBE8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Rectangle 11"/>
          <p:cNvSpPr/>
          <p:nvPr userDrawn="1"/>
        </p:nvSpPr>
        <p:spPr>
          <a:xfrm>
            <a:off x="9347200" y="0"/>
            <a:ext cx="1828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ounded Rectangle 8"/>
          <p:cNvSpPr/>
          <p:nvPr userDrawn="1"/>
        </p:nvSpPr>
        <p:spPr>
          <a:xfrm>
            <a:off x="406400" y="609600"/>
            <a:ext cx="10668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Oval 9"/>
          <p:cNvSpPr/>
          <p:nvPr userDrawn="1"/>
        </p:nvSpPr>
        <p:spPr>
          <a:xfrm>
            <a:off x="4064000" y="0"/>
            <a:ext cx="2946400" cy="2057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1" name="Picture 2" descr="C:\Users\eshaghyan.s\Desktop\لوگو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368801" y="228600"/>
            <a:ext cx="2390588" cy="1981200"/>
          </a:xfrm>
          <a:prstGeom prst="rect">
            <a:avLst/>
          </a:prstGeom>
          <a:noFill/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277600" y="6264276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cs typeface="B Koodak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CA59DA-CF71-432A-A6E8-A0CAE3BE4EB4}" type="slidenum">
              <a:rPr kumimoji="0" lang="fa-I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Koodak" pitchFamily="2" charset="-78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/>
          <a:srcRect l="3246" t="4288" r="3008" b="3165"/>
          <a:stretch>
            <a:fillRect/>
          </a:stretch>
        </p:blipFill>
        <p:spPr bwMode="auto">
          <a:xfrm>
            <a:off x="5283200" y="6503995"/>
            <a:ext cx="1320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691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58244-7933-41DF-A580-EA8759BC9A7F}" type="slidenum">
              <a:rPr lang="en-US" alt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4228-1EA9-4621-8527-5121DD86EE19}" type="datetimeFigureOut">
              <a:rPr lang="fa-IR" smtClean="0"/>
              <a:pPr/>
              <a:t>1441/04/21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7BB8-2EAA-4841-9CEB-CF3DE68996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127760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11277600" y="6096000"/>
            <a:ext cx="914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406" y="1787857"/>
            <a:ext cx="10972800" cy="3382963"/>
          </a:xfrm>
          <a:prstGeom prst="rect">
            <a:avLst/>
          </a:prstGeom>
        </p:spPr>
        <p:txBody>
          <a:bodyPr/>
          <a:lstStyle>
            <a:lvl1pPr>
              <a:defRPr>
                <a:cs typeface="B Koodak" pitchFamily="2" charset="-78"/>
              </a:defRPr>
            </a:lvl1pPr>
            <a:lvl2pPr>
              <a:defRPr>
                <a:cs typeface="B Koodak" pitchFamily="2" charset="-78"/>
              </a:defRPr>
            </a:lvl2pPr>
            <a:lvl3pPr>
              <a:defRPr>
                <a:cs typeface="B Koodak" pitchFamily="2" charset="-78"/>
              </a:defRPr>
            </a:lvl3pPr>
            <a:lvl4pPr>
              <a:defRPr>
                <a:cs typeface="B Koodak" pitchFamily="2" charset="-78"/>
              </a:defRPr>
            </a:lvl4pPr>
            <a:lvl5pPr>
              <a:defRPr>
                <a:cs typeface="B Koodak" pitchFamily="2" charset="-78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6090-239C-430F-8ACF-2F74AB314D02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264276"/>
            <a:ext cx="812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tx1"/>
                </a:solidFill>
                <a:cs typeface="B Koodak" pitchFamily="2" charset="-78"/>
              </a:defRPr>
            </a:lvl1pPr>
          </a:lstStyle>
          <a:p>
            <a:fld id="{96CA59DA-CF71-432A-A6E8-A0CAE3BE4EB4}" type="slidenum">
              <a:rPr lang="fa-IR" smtClean="0"/>
              <a:pPr/>
              <a:t>‹#›</a:t>
            </a:fld>
            <a:endParaRPr lang="fa-IR"/>
          </a:p>
        </p:txBody>
      </p:sp>
      <p:pic>
        <p:nvPicPr>
          <p:cNvPr id="10" name="Picture 2" descr="C:\Users\eshaghyan.s\Desktop\New folder (7)\لوگو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2"/>
            <a:ext cx="1471129" cy="12191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4B73-5D28-4A3C-816F-1EDB841638DF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264276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cs typeface="B Koodak" pitchFamily="2" charset="-78"/>
              </a:defRPr>
            </a:lvl1pPr>
          </a:lstStyle>
          <a:p>
            <a:fld id="{96CA59DA-CF71-432A-A6E8-A0CAE3BE4EB4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7073-95AD-4DB4-B087-446BE72746EF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1277600" y="6264276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cs typeface="B Koodak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CA59DA-CF71-432A-A6E8-A0CAE3BE4EB4}" type="slidenum">
              <a:rPr kumimoji="0" lang="fa-I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Koodak" pitchFamily="2" charset="-78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1B6-EFF0-4513-B235-65146B5E258D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1277600" y="6264276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cs typeface="B Koodak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CA59DA-CF71-432A-A6E8-A0CAE3BE4EB4}" type="slidenum">
              <a:rPr kumimoji="0" lang="fa-I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Koodak" pitchFamily="2" charset="-78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248401"/>
            <a:ext cx="2844800" cy="365125"/>
          </a:xfrm>
        </p:spPr>
        <p:txBody>
          <a:bodyPr/>
          <a:lstStyle/>
          <a:p>
            <a:fld id="{293E7EE5-9952-4CFA-B708-77DFFDB0DE44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248401"/>
            <a:ext cx="3860800" cy="365125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27760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Oval 9"/>
          <p:cNvSpPr/>
          <p:nvPr userDrawn="1"/>
        </p:nvSpPr>
        <p:spPr>
          <a:xfrm>
            <a:off x="11277600" y="6096000"/>
            <a:ext cx="914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264276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chemeClr val="tx1"/>
                </a:solidFill>
                <a:cs typeface="B Koodak" pitchFamily="2" charset="-78"/>
              </a:defRPr>
            </a:lvl1pPr>
          </a:lstStyle>
          <a:p>
            <a:fld id="{96CA59DA-CF71-432A-A6E8-A0CAE3BE4EB4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855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pic>
        <p:nvPicPr>
          <p:cNvPr id="1026" name="Picture 2" descr="C:\Users\eshaghyan.s\Desktop\New folder (7)\لوگو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0" y="0"/>
            <a:ext cx="1471131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shaghyan.s\Desktop\111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80800" cy="2819400"/>
          </a:xfrm>
          <a:prstGeom prst="rect">
            <a:avLst/>
          </a:prstGeom>
          <a:noFill/>
        </p:spPr>
      </p:pic>
      <p:sp>
        <p:nvSpPr>
          <p:cNvPr id="11" name="Round Single Corner Rectangle 10"/>
          <p:cNvSpPr/>
          <p:nvPr userDrawn="1"/>
        </p:nvSpPr>
        <p:spPr>
          <a:xfrm>
            <a:off x="11277600" y="0"/>
            <a:ext cx="914400" cy="6858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 userDrawn="1"/>
        </p:nvSpPr>
        <p:spPr>
          <a:xfrm>
            <a:off x="11277600" y="6096000"/>
            <a:ext cx="914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310F-2280-49C0-822C-21D89EEBF00D}" type="datetime8">
              <a:rPr lang="fa-IR" smtClean="0"/>
              <a:pPr/>
              <a:t>دسامبر 18، 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277600" y="6264276"/>
            <a:ext cx="9144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cs typeface="B Koodak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CA59DA-CF71-432A-A6E8-A0CAE3BE4EB4}" type="slidenum">
              <a:rPr kumimoji="0" lang="fa-I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Koodak" pitchFamily="2" charset="-78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Koodak" pitchFamily="2" charset="-78"/>
            </a:endParaRPr>
          </a:p>
        </p:txBody>
      </p:sp>
      <p:pic>
        <p:nvPicPr>
          <p:cNvPr id="2050" name="Picture 2" descr="C:\Users\eshaghyan.s\Desktop\لوگو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0800" y="228601"/>
            <a:ext cx="1727200" cy="1431417"/>
          </a:xfrm>
          <a:prstGeom prst="rect">
            <a:avLst/>
          </a:prstGeom>
          <a:noFill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0" y="3352800"/>
            <a:ext cx="8940800" cy="1143000"/>
          </a:xfrm>
        </p:spPr>
        <p:txBody>
          <a:bodyPr/>
          <a:lstStyle>
            <a:lvl1pPr>
              <a:defRPr>
                <a:cs typeface="B Titr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3B22A-B188-47D6-965E-CC979E916BDD}" type="datetime8">
              <a:rPr lang="fa-IR" smtClean="0"/>
              <a:pPr/>
              <a:t>دسامبر 18،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E331-8436-4FC4-BFF5-759545C8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80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768" r:id="rId14"/>
    <p:sldLayoutId id="2147483774" r:id="rId15"/>
    <p:sldLayoutId id="2147483777" r:id="rId16"/>
    <p:sldLayoutId id="2147483778" r:id="rId17"/>
    <p:sldLayoutId id="2147483779" r:id="rId18"/>
    <p:sldLayoutId id="2147483780" r:id="rId19"/>
    <p:sldLayoutId id="2147483781" r:id="rId20"/>
    <p:sldLayoutId id="2147483782" r:id="rId21"/>
    <p:sldLayoutId id="2147483783" r:id="rId22"/>
    <p:sldLayoutId id="2147483784" r:id="rId23"/>
    <p:sldLayoutId id="2147483786" r:id="rId24"/>
    <p:sldLayoutId id="2147483787" r:id="rId25"/>
    <p:sldLayoutId id="2147483788" r:id="rId26"/>
    <p:sldLayoutId id="2147483789" r:id="rId27"/>
    <p:sldLayoutId id="2147483790" r:id="rId28"/>
    <p:sldLayoutId id="2147483791" r:id="rId29"/>
    <p:sldLayoutId id="2147483792" r:id="rId30"/>
    <p:sldLayoutId id="2147483793" r:id="rId31"/>
    <p:sldLayoutId id="2147483794" r:id="rId32"/>
    <p:sldLayoutId id="2147483809" r:id="rId33"/>
  </p:sldLayoutIdLst>
  <p:transition spd="slow">
    <p:zoom/>
  </p:transition>
  <p:timing>
    <p:tnLst>
      <p:par>
        <p:cTn id="1" dur="indefinite" restart="never" nodeType="tmRoot"/>
      </p:par>
    </p:tnLst>
  </p:timing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084638"/>
            <a:ext cx="3810000" cy="2362200"/>
          </a:xfrm>
        </p:spPr>
      </p:pic>
      <p:sp>
        <p:nvSpPr>
          <p:cNvPr id="5" name="Rectangle 4"/>
          <p:cNvSpPr/>
          <p:nvPr/>
        </p:nvSpPr>
        <p:spPr>
          <a:xfrm>
            <a:off x="1138062" y="2306453"/>
            <a:ext cx="88958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2800" dirty="0" smtClean="0">
                <a:latin typeface="2Titr"/>
                <a:cs typeface="2  Titr" pitchFamily="2" charset="-78"/>
              </a:rPr>
              <a:t>سناریو ی خطای درمانی دانشگاه علوم پزشکی ایران 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 smtClean="0">
                <a:latin typeface="2Titr"/>
                <a:cs typeface="2  Titr" pitchFamily="2" charset="-78"/>
              </a:rPr>
              <a:t>سال 98</a:t>
            </a:r>
            <a:endParaRPr lang="en-US" sz="2800" dirty="0">
              <a:cs typeface="2 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43364" y="5914351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بیاموزیم شماره 2</a:t>
            </a:r>
            <a:endParaRPr lang="en-US" dirty="0" smtClean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982004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9818"/>
            <a:ext cx="9522823" cy="1005839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مرگ بیمار بعلت ترانسفیوژن خون اشتباه 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7" y="1763486"/>
            <a:ext cx="9757954" cy="4362993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بیمار خانم 71 ساله ای است که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بعلت شکستگی لگن در تاریخ 98/5/10 در بخش بستری شده است  در ساعت 10 شب همان تاریخ توسط پزشک جراح ویزیت شده  و دستور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رزرو 2 واحد </a:t>
            </a:r>
            <a:r>
              <a:rPr lang="en-US" dirty="0">
                <a:solidFill>
                  <a:schemeClr val="tx1"/>
                </a:solidFill>
                <a:cs typeface="B Koodak" pitchFamily="2" charset="-78"/>
              </a:rPr>
              <a:t>PC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 داده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می شود روز بعد ساعت   </a:t>
            </a:r>
            <a:r>
              <a:rPr lang="en-US" dirty="0">
                <a:solidFill>
                  <a:schemeClr val="tx1"/>
                </a:solidFill>
                <a:cs typeface="B Koodak" pitchFamily="2" charset="-78"/>
              </a:rPr>
              <a:t>AM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en-US" dirty="0">
                <a:solidFill>
                  <a:schemeClr val="tx1"/>
                </a:solidFill>
                <a:cs typeface="B Koodak" pitchFamily="2" charset="-78"/>
              </a:rPr>
              <a:t>6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پرسنل آزمایشگاه نمونه گیری را  انجام میدهند در ساعت </a:t>
            </a:r>
            <a:r>
              <a:rPr lang="en-US" dirty="0" smtClean="0">
                <a:solidFill>
                  <a:schemeClr val="tx1"/>
                </a:solidFill>
                <a:cs typeface="B Koodak" pitchFamily="2" charset="-78"/>
              </a:rPr>
              <a:t>AM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11بیمار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به اتاق عمل منتقل شده است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طبق نظر متخصص بیهوشی بیمار نیا ز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به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 ترانسفیوزیون  خون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پیدا کرده  نمونه گیری مجدد از بیمار انجام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شده به آزمایشگاه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جهت کراس مچ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ارسال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می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شود ولی بعلت کمبود وقت وعجله اتاق عمل کراس مچ با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نمونه دوم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( نمونه اتاق عمل ) انجام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نمی شود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و</a:t>
            </a:r>
            <a:r>
              <a:rPr lang="fa-IR" dirty="0"/>
              <a:t>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وتنها با  کراس مچ نمونه اول( نمونه </a:t>
            </a:r>
            <a:r>
              <a:rPr lang="en-US" dirty="0">
                <a:solidFill>
                  <a:schemeClr val="tx1"/>
                </a:solidFill>
                <a:cs typeface="B Koodak" pitchFamily="2" charset="-78"/>
              </a:rPr>
              <a:t>6AM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 ) دو واحدخون 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از آزمایشگاه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با گروه خونی </a:t>
            </a:r>
            <a:r>
              <a:rPr lang="en-US" dirty="0" smtClean="0">
                <a:solidFill>
                  <a:schemeClr val="tx1"/>
                </a:solidFill>
                <a:cs typeface="B Koodak" pitchFamily="2" charset="-78"/>
              </a:rPr>
              <a:t>A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 مثبت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تحویل اتاق عمل  داده می شود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و یک واحد آن  به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بیمار ترانسفوزیون می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شود.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59DA-CF71-432A-A6E8-A0CAE3BE4EB4}" type="slidenum">
              <a:rPr lang="fa-IR" smtClean="0"/>
              <a:pPr/>
              <a:t>2</a:t>
            </a:fld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9364985" y="5966602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بیاموزیم شماره 2</a:t>
            </a:r>
            <a:endParaRPr lang="en-US" dirty="0" smtClean="0"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754"/>
            <a:ext cx="9548949" cy="1018903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مرگ بیمار بعلت ترانسفیوژن خون اشتباه 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708" y="1645920"/>
            <a:ext cx="9784080" cy="4572000"/>
          </a:xfrm>
        </p:spPr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fa-IR" sz="2000" dirty="0" smtClean="0">
                <a:solidFill>
                  <a:schemeClr val="tx1"/>
                </a:solidFill>
                <a:cs typeface="B Koodak" pitchFamily="2" charset="-78"/>
              </a:rPr>
              <a:t>در ضمن ترانسفوزیون خون بیمار دچار افت جزئی فشارخون می شود ولی پزشک بیهوشی این عارضه را تاثیر داروهای بیهوشی می داند و ترانسفوزیون خون ادامه می یابد پس از دریافت یک واحد خون، بیمار در بخش ریکاوری دچار هماچوری وافت </a:t>
            </a:r>
            <a:r>
              <a:rPr lang="en-US" sz="2000" dirty="0" smtClean="0">
                <a:solidFill>
                  <a:schemeClr val="tx1"/>
                </a:solidFill>
                <a:cs typeface="B Koodak" pitchFamily="2" charset="-78"/>
              </a:rPr>
              <a:t>SP02</a:t>
            </a:r>
            <a:r>
              <a:rPr lang="fa-IR" sz="2000" dirty="0" smtClean="0">
                <a:solidFill>
                  <a:schemeClr val="tx1"/>
                </a:solidFill>
                <a:cs typeface="B Koodak" pitchFamily="2" charset="-78"/>
              </a:rPr>
              <a:t> شده  اینتوباسیون انجام  به بخش </a:t>
            </a:r>
            <a:r>
              <a:rPr lang="en-US" sz="2000" dirty="0" smtClean="0">
                <a:solidFill>
                  <a:schemeClr val="tx1"/>
                </a:solidFill>
                <a:cs typeface="B Koodak" pitchFamily="2" charset="-78"/>
              </a:rPr>
              <a:t>ICU </a:t>
            </a:r>
            <a:r>
              <a:rPr lang="fa-IR" sz="2000" dirty="0" smtClean="0">
                <a:solidFill>
                  <a:schemeClr val="tx1"/>
                </a:solidFill>
                <a:cs typeface="B Koodak" pitchFamily="2" charset="-78"/>
              </a:rPr>
              <a:t> منتقل می شود  در اینجا کراس مچ با نمونه دوم انجام می شود وگروه خونی بیمار </a:t>
            </a:r>
            <a:r>
              <a:rPr lang="en-US" sz="2000" dirty="0" smtClean="0">
                <a:solidFill>
                  <a:schemeClr val="tx1"/>
                </a:solidFill>
                <a:cs typeface="B Koodak" pitchFamily="2" charset="-78"/>
              </a:rPr>
              <a:t>O </a:t>
            </a:r>
            <a:r>
              <a:rPr lang="fa-IR" sz="2000" dirty="0" smtClean="0">
                <a:solidFill>
                  <a:schemeClr val="tx1"/>
                </a:solidFill>
                <a:cs typeface="B Koodak" pitchFamily="2" charset="-78"/>
              </a:rPr>
              <a:t> مثبت گزارش می شود کلیه اقدامات درمانی انجام شده ولی بیمار در تاریخ 98/5/12 ساعت </a:t>
            </a:r>
            <a:r>
              <a:rPr lang="en-US" sz="2000" dirty="0" smtClean="0">
                <a:solidFill>
                  <a:schemeClr val="tx1"/>
                </a:solidFill>
                <a:cs typeface="B Koodak" pitchFamily="2" charset="-78"/>
              </a:rPr>
              <a:t>3AM</a:t>
            </a:r>
            <a:r>
              <a:rPr lang="fa-IR" sz="2000" dirty="0" smtClean="0">
                <a:solidFill>
                  <a:schemeClr val="tx1"/>
                </a:solidFill>
                <a:cs typeface="B Koodak" pitchFamily="2" charset="-78"/>
              </a:rPr>
              <a:t> فوت نموده است.</a:t>
            </a:r>
          </a:p>
          <a:p>
            <a:pPr algn="just" rtl="1">
              <a:lnSpc>
                <a:spcPct val="200000"/>
              </a:lnSpc>
            </a:pPr>
            <a:endParaRPr lang="fa-IR" sz="2000" dirty="0" smtClean="0"/>
          </a:p>
          <a:p>
            <a:pPr algn="just" rtl="1">
              <a:lnSpc>
                <a:spcPct val="20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59DA-CF71-432A-A6E8-A0CAE3BE4EB4}" type="slidenum">
              <a:rPr lang="fa-IR" smtClean="0"/>
              <a:pPr/>
              <a:t>3</a:t>
            </a:fld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9378050" y="5953540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بیاموزیم شماره 2</a:t>
            </a:r>
            <a:endParaRPr lang="en-US" dirty="0" smtClean="0"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287691" cy="1005839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3600" dirty="0" smtClean="0">
                <a:latin typeface="B Nazanin "/>
                <a:cs typeface="B Titr" pitchFamily="2" charset="-78"/>
              </a:rPr>
              <a:t>دلایل انجام خطا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2675"/>
            <a:ext cx="10128069" cy="4062548"/>
          </a:xfrm>
        </p:spPr>
        <p:txBody>
          <a:bodyPr>
            <a:normAutofit/>
          </a:bodyPr>
          <a:lstStyle/>
          <a:p>
            <a:pPr lvl="0" algn="r" rtl="1">
              <a:lnSpc>
                <a:spcPct val="20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2200" dirty="0" smtClean="0">
                <a:solidFill>
                  <a:schemeClr val="tx1"/>
                </a:solidFill>
                <a:cs typeface="B Koodak" pitchFamily="2" charset="-78"/>
              </a:rPr>
              <a:t>نمونه گیری فقط توسط پرسنل آزمایشگاه انجام شده و نظارت دو نفر کارشناس اعمال نشده است  که احتمال اشتباه لیبل گذاری و در نتیجه  نمونه اشتباه را مطرح می کند</a:t>
            </a:r>
            <a:r>
              <a:rPr lang="fa-IR" sz="2000" dirty="0" smtClean="0">
                <a:solidFill>
                  <a:schemeClr val="tx1"/>
                </a:solidFill>
                <a:cs typeface="B Koodak" pitchFamily="2" charset="-78"/>
              </a:rPr>
              <a:t> ( </a:t>
            </a:r>
            <a:r>
              <a:rPr lang="en-US" sz="2000" dirty="0" smtClean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Koodak" pitchFamily="2" charset="-78"/>
              </a:rPr>
              <a:t>طبق دستورالعمل داخلی بیمارستان نمونه گیری جهت کراس مچ باید  با نظارت پرسنل آزمایشگاه وپرستار بخش باشد ) </a:t>
            </a:r>
            <a:endParaRPr lang="en-US" sz="2200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>
              <a:lnSpc>
                <a:spcPct val="20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2200" dirty="0" smtClean="0">
                <a:solidFill>
                  <a:schemeClr val="tx1"/>
                </a:solidFill>
                <a:cs typeface="B Koodak" pitchFamily="2" charset="-78"/>
              </a:rPr>
              <a:t>پایش کافی در زمان ترانسفوزیون خون انجام نشده است وعارضه افت همودینامیک بیمار جدی گرفته نشده است. </a:t>
            </a:r>
            <a:endParaRPr lang="en-US" sz="2200" dirty="0" smtClean="0">
              <a:solidFill>
                <a:schemeClr val="tx1"/>
              </a:solidFill>
              <a:cs typeface="B Koodak" pitchFamily="2" charset="-78"/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59DA-CF71-432A-A6E8-A0CAE3BE4EB4}" type="slidenum">
              <a:rPr lang="fa-IR" smtClean="0"/>
              <a:pPr/>
              <a:t>4</a:t>
            </a:fld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9404176" y="5966602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بیاموزیم شماره 2</a:t>
            </a:r>
            <a:endParaRPr lang="en-US" dirty="0" smtClean="0"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405257" cy="796516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راهکارهای اصلاحی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5" y="1946366"/>
            <a:ext cx="10241280" cy="3892731"/>
          </a:xfrm>
        </p:spPr>
        <p:txBody>
          <a:bodyPr/>
          <a:lstStyle/>
          <a:p>
            <a:pPr algn="r" rtl="1">
              <a:lnSpc>
                <a:spcPct val="2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رعایت استانداردهای هموویژلانس در کلیه مراحل از نمونه گیری تا ترانسفوزیون </a:t>
            </a:r>
            <a:r>
              <a:rPr lang="fa-IR" sz="2400" dirty="0" smtClean="0">
                <a:solidFill>
                  <a:schemeClr val="tx1"/>
                </a:solidFill>
                <a:cs typeface="B Koodak" pitchFamily="2" charset="-78"/>
              </a:rPr>
              <a:t>خون</a:t>
            </a:r>
            <a:endParaRPr lang="fa-IR" sz="24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>
              <a:lnSpc>
                <a:spcPct val="2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2400" dirty="0" smtClean="0">
                <a:solidFill>
                  <a:schemeClr val="tx1"/>
                </a:solidFill>
                <a:cs typeface="B Koodak" pitchFamily="2" charset="-78"/>
              </a:rPr>
              <a:t>شناسایی فعال بیمار هنگام گرفتن نمونه </a:t>
            </a:r>
          </a:p>
          <a:p>
            <a:pPr algn="r" rtl="1">
              <a:lnSpc>
                <a:spcPct val="2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2400" dirty="0" smtClean="0">
                <a:solidFill>
                  <a:schemeClr val="tx1"/>
                </a:solidFill>
                <a:cs typeface="B Koodak" pitchFamily="2" charset="-78"/>
              </a:rPr>
              <a:t>لیبل گذاری نمونه ها بر بالین بیمار</a:t>
            </a:r>
            <a:endParaRPr lang="en-US" sz="2400" dirty="0" smtClean="0">
              <a:solidFill>
                <a:schemeClr val="tx1"/>
              </a:solidFill>
              <a:cs typeface="B Koodak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59DA-CF71-432A-A6E8-A0CAE3BE4EB4}" type="slidenum">
              <a:rPr lang="fa-IR" smtClean="0"/>
              <a:pPr/>
              <a:t>5</a:t>
            </a:fld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9417238" y="5966601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بیاموزیم شماره 2</a:t>
            </a:r>
            <a:endParaRPr lang="en-US" dirty="0" smtClean="0"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7BB8-2EAA-4841-9CEB-CF3DE6899682}" type="slidenum">
              <a:rPr lang="fa-IR" smtClean="0"/>
              <a:pPr/>
              <a:t>6</a:t>
            </a:fld>
            <a:endParaRPr lang="fa-IR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156754"/>
            <a:ext cx="9496697" cy="992777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latin typeface="2Titr"/>
                <a:cs typeface="2  Titr" pitchFamily="2" charset="-78"/>
              </a:rPr>
              <a:t>سنجه ایمنی مرتبط با وقوع خطا </a:t>
            </a:r>
            <a:endParaRPr lang="en-US" sz="4000" dirty="0">
              <a:latin typeface="2Titr"/>
              <a:cs typeface="2 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70744"/>
            <a:ext cx="106984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شناسایی صحیح  بیماران قبل از انجام هرگونه اقدام تشخیصی/ درمانی در بیمارستان پایه اصلی و خشت اول ایمنی بیماران را تشکیل میدهد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9088" y="3931920"/>
            <a:ext cx="3239588" cy="26517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456427" y="6018854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بیاموزیم شماره 2</a:t>
            </a:r>
            <a:endParaRPr lang="en-US" dirty="0" smtClean="0"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48949" cy="992777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latin typeface="2Titr"/>
                <a:cs typeface="2  Titr" pitchFamily="2" charset="-78"/>
              </a:rPr>
              <a:t>سنجه ایمنی مرتبط با  وقوع خطا </a:t>
            </a:r>
            <a:endParaRPr lang="en-US" sz="3200" dirty="0">
              <a:latin typeface="2Titr"/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1502228"/>
            <a:ext cx="10267405" cy="4650377"/>
          </a:xfrm>
        </p:spPr>
        <p:txBody>
          <a:bodyPr/>
          <a:lstStyle/>
          <a:p>
            <a:pPr marL="342900" lvl="1" indent="-342900" algn="r" rtl="1">
              <a:lnSpc>
                <a:spcPct val="25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انجام شناسایی ایمن بیماران به صورت فعال</a:t>
            </a:r>
          </a:p>
          <a:p>
            <a:pPr marL="342900" lvl="1" indent="-342900" algn="r" rtl="1">
              <a:lnSpc>
                <a:spcPct val="25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چك مستقل دوگانه هویت بیمار در پروسیجرهای پر خطر</a:t>
            </a:r>
          </a:p>
          <a:p>
            <a:pPr marL="342900" lvl="1" indent="-342900" algn="r" rtl="1">
              <a:lnSpc>
                <a:spcPct val="25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شناسایی بیماران و تطبیق بیمار </a:t>
            </a: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صحیح  </a:t>
            </a: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 مراقبت/درمان </a:t>
            </a: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صحیح </a:t>
            </a: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به عنوان مسئولیت اولیه کارکنان خدمات سلامت برای تمامی بیماران طبق دستورالعمل ابلاغی</a:t>
            </a:r>
          </a:p>
          <a:p>
            <a:pPr marL="342900" lvl="4" indent="-342900" algn="r" rtl="1">
              <a:lnSpc>
                <a:spcPct val="200000"/>
              </a:lnSpc>
            </a:pPr>
            <a:endParaRPr lang="fa-IR" dirty="0" smtClean="0"/>
          </a:p>
          <a:p>
            <a:pPr marL="342900" lvl="1" indent="-342900" algn="r" rtl="1">
              <a:lnSpc>
                <a:spcPct val="200000"/>
              </a:lnSpc>
            </a:pPr>
            <a:endParaRPr lang="fa-IR" b="1" dirty="0" smtClean="0">
              <a:cs typeface="B Koodak" pitchFamily="2" charset="-78"/>
            </a:endParaRPr>
          </a:p>
          <a:p>
            <a:pPr marL="342900" lvl="1" indent="-342900" algn="r" rtl="1">
              <a:lnSpc>
                <a:spcPct val="200000"/>
              </a:lnSpc>
            </a:pPr>
            <a:endParaRPr lang="fa-IR" b="1" dirty="0" smtClean="0">
              <a:cs typeface="B Koodak" pitchFamily="2" charset="-78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59DA-CF71-432A-A6E8-A0CAE3BE4EB4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9482553" y="5979665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بیاموزیم شماره 2</a:t>
            </a:r>
            <a:endParaRPr lang="en-US" dirty="0" smtClean="0"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754"/>
            <a:ext cx="9496697" cy="104502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latin typeface="2Titr"/>
                <a:cs typeface="2  Titr" pitchFamily="2" charset="-78"/>
              </a:rPr>
              <a:t>سنجه ایمنی مرتبط با وقوع خطا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1672047"/>
            <a:ext cx="9627326" cy="2403565"/>
          </a:xfrm>
        </p:spPr>
        <p:txBody>
          <a:bodyPr>
            <a:normAutofit/>
          </a:bodyPr>
          <a:lstStyle/>
          <a:p>
            <a:pPr lvl="4" algn="r" rtl="1">
              <a:lnSpc>
                <a:spcPct val="200000"/>
              </a:lnSpc>
            </a:pP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پس از شناسایی فعال بیماران طبق موازین ایمنی، برچسب گذاری نمونه های آزمایش بر بالین بیمار و با قید حداقل شناسه های لازم انجام میشود.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59DA-CF71-432A-A6E8-A0CAE3BE4EB4}" type="slidenum">
              <a:rPr lang="fa-IR" smtClean="0"/>
              <a:pPr/>
              <a:t>8</a:t>
            </a:fld>
            <a:endParaRPr lang="fa-IR"/>
          </a:p>
        </p:txBody>
      </p:sp>
      <p:pic>
        <p:nvPicPr>
          <p:cNvPr id="5" name="Picture 4" descr="khu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67" y="4088674"/>
            <a:ext cx="3958044" cy="2442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9495615" y="5979665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بیاموزیم شماره 2</a:t>
            </a:r>
            <a:endParaRPr lang="en-US" dirty="0" smtClean="0"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2047</TotalTime>
  <Words>486</Words>
  <Application>Microsoft Office PowerPoint</Application>
  <PresentationFormat>Custom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Slide 1</vt:lpstr>
      <vt:lpstr>مرگ بیمار بعلت ترانسفیوژن خون اشتباه </vt:lpstr>
      <vt:lpstr>مرگ بیمار بعلت ترانسفیوژن خون اشتباه </vt:lpstr>
      <vt:lpstr>دلایل انجام خطا</vt:lpstr>
      <vt:lpstr>راهکارهای اصلاحی </vt:lpstr>
      <vt:lpstr>سنجه ایمنی مرتبط با وقوع خطا </vt:lpstr>
      <vt:lpstr>سنجه ایمنی مرتبط با  وقوع خطا </vt:lpstr>
      <vt:lpstr>سنجه ایمنی مرتبط با وقوع خطا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SENTINEL EVENTS</dc:title>
  <dc:creator>safety</dc:creator>
  <cp:lastModifiedBy>Nurse</cp:lastModifiedBy>
  <cp:revision>221</cp:revision>
  <dcterms:created xsi:type="dcterms:W3CDTF">2019-10-09T08:44:28Z</dcterms:created>
  <dcterms:modified xsi:type="dcterms:W3CDTF">2019-12-18T05:27:00Z</dcterms:modified>
</cp:coreProperties>
</file>